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89BE"/>
    <a:srgbClr val="5B5FBE"/>
    <a:srgbClr val="8D4FEE"/>
    <a:srgbClr val="9437FF"/>
    <a:srgbClr val="AB92ED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E086D-412B-A94C-B3CD-19A4DE10DF59}" type="datetimeFigureOut">
              <a:rPr lang="en-US" smtClean="0"/>
              <a:t>6/4/19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062A5-489F-544E-A57D-0F6BEBA0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062A5-489F-544E-A57D-0F6BEBA0C9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F983-F847-D04E-B866-A1C95E730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3C2D3-60E0-7E45-8062-722BE33B4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32C5-503A-B047-9E02-F38DBFBE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49614-6147-1E4B-8899-3CD199CE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E2C46-04B9-CC49-A733-3FFB3B9F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4F38-EF11-4941-BD6C-25B0D536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8BC42-8FCA-E94E-B906-B2C87B123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7707-7248-2E4F-A5B4-FE0720B8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61A9-DF6B-7647-BB41-D47FEFB9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76D1D-2907-FC4D-8363-493F00F1B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5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4C04C-BAAF-734A-A0E3-547F4193F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78769-C6C9-A041-B494-0394E4106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CDF4E-828A-2347-844D-E282A3DB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90403-118B-8C47-B544-8EF4748B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E4D45-F356-1941-A6D0-EBA9209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23C4-E363-3544-95B7-03791B0C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22FE-402C-B547-A865-38AE74E68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8B98E-9CE8-4745-A79A-3E863B73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1663C-C455-D640-9013-CF9CBE6A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B77EA-3AE5-1F43-B18D-398838EA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672C-F30D-1C41-9C10-DDD43CFE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32E16-184D-0148-999C-BF96017F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3CFBA-368D-DD4F-B795-EDBD3E7E6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2CCCC-0562-1446-AAE5-485D8B51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ACCBF-CCAA-534E-B9EF-1894A3B4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D66B-4E66-EC49-ABFF-A26503C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7C5D-4C5F-694A-A314-E92EB76BC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1B158-8083-C24B-AD8E-8B83A5417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F7766-0B8A-224D-8F78-7EB510DA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CC6E6-6E0A-2446-9EFC-49F9187F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341EC-10A5-3745-A6DC-6E352843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8514-06B3-F147-BE20-DC51CE52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CAAE0-FA57-4C45-8EA2-CC01C9994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AC949-444D-1E41-BDC0-D0E36F19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02CDC-9BB4-6C41-A955-6C9A5BC95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00B67-310F-D046-8A0A-47AB6F867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90EC4-797E-DE4E-AFC3-8C7B6561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1310C5-8E70-394B-AC49-F7777902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69421-A5F9-9541-8578-282C5936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D5C4D-C8B9-BE41-9407-BF00BFDD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17408D-AEA3-454D-BB2F-BADE1D69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9BE53-6330-D349-B7A1-77ECD60B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1A30B-E391-DB4B-B9B5-52370FCB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771F9-DF76-C748-A108-3B04A7B7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084BEA-0F3D-B043-85DB-B481F603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85865-9597-7442-A159-CFDBFCEC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743A-17F0-7445-A6BA-3F11BC08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37A95-F65B-6240-B0DE-D6E43E8AC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B9DD9-E555-C641-AEE9-C3BA840F4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071A5-357A-B54E-92C5-8C48B786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3C8EB-DB42-DE46-A91F-CC8676927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D5D0D-23EB-5940-B123-4D06DECA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2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DB0D-8A89-3E42-BFEC-A82A6ECA0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72D0E-7A3C-D34D-B335-22841CF06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C39CA-0244-F447-8F64-2EBFB12B0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F3C2C-F150-3A4C-9035-C15DC9ECB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BCA3C-F795-254E-AE26-4CB44F24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63CCB-4293-5E47-83F8-E64B8671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5634D-D352-0E46-9C2D-41ECDB3D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400DD-A2D7-BA46-AF34-144EEF545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A3ACC-6CB4-6542-942B-E21439CB5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5234-9382-7148-B99A-17EF54200C58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0AD80-9B1D-564A-9057-63F9B0647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536AE-FDFA-B34E-A99C-B74161B42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7A42F-84DC-764E-A2C5-BB85163C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2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80FF-D1F9-A34E-835C-89543F35E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70" y="226503"/>
            <a:ext cx="11488012" cy="583341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Educational Research Project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7BCCF-2B6F-7D44-9795-FC2C2F45C33D}"/>
              </a:ext>
            </a:extLst>
          </p:cNvPr>
          <p:cNvSpPr txBox="1"/>
          <p:nvPr/>
        </p:nvSpPr>
        <p:spPr>
          <a:xfrm>
            <a:off x="304274" y="734515"/>
            <a:ext cx="11517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Author name, Degree, Title, Affiliation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81D88-8657-B841-AB8C-EDAFE20FF136}"/>
              </a:ext>
            </a:extLst>
          </p:cNvPr>
          <p:cNvSpPr/>
          <p:nvPr/>
        </p:nvSpPr>
        <p:spPr>
          <a:xfrm>
            <a:off x="317751" y="1120158"/>
            <a:ext cx="3888997" cy="290440"/>
          </a:xfrm>
          <a:prstGeom prst="rect">
            <a:avLst/>
          </a:prstGeom>
          <a:solidFill>
            <a:srgbClr val="9389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Background and Context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799C3-B9C5-C24C-BD53-1B74C131BE08}"/>
              </a:ext>
            </a:extLst>
          </p:cNvPr>
          <p:cNvSpPr/>
          <p:nvPr/>
        </p:nvSpPr>
        <p:spPr>
          <a:xfrm>
            <a:off x="304274" y="2701847"/>
            <a:ext cx="3875713" cy="290440"/>
          </a:xfrm>
          <a:prstGeom prst="rect">
            <a:avLst/>
          </a:prstGeom>
          <a:solidFill>
            <a:srgbClr val="9389BE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Research Purposes &amp; Questions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186FD2-C35E-874F-97B8-CACF072B5FD7}"/>
              </a:ext>
            </a:extLst>
          </p:cNvPr>
          <p:cNvSpPr/>
          <p:nvPr/>
        </p:nvSpPr>
        <p:spPr>
          <a:xfrm>
            <a:off x="8207230" y="1115218"/>
            <a:ext cx="3614251" cy="290440"/>
          </a:xfrm>
          <a:prstGeom prst="rect">
            <a:avLst/>
          </a:prstGeom>
          <a:solidFill>
            <a:srgbClr val="9389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Findings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DB59F-54C9-1143-B5F2-93A7D6021321}"/>
              </a:ext>
            </a:extLst>
          </p:cNvPr>
          <p:cNvSpPr/>
          <p:nvPr/>
        </p:nvSpPr>
        <p:spPr>
          <a:xfrm>
            <a:off x="345794" y="1509362"/>
            <a:ext cx="3868024" cy="10882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00" dirty="0"/>
              <a:t>Context of your study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00" dirty="0"/>
              <a:t>Significance of the topic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00" dirty="0"/>
              <a:t>Tips: Use short phrases; use bullet points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7B64E9-9E10-8841-8750-73E85400072A}"/>
              </a:ext>
            </a:extLst>
          </p:cNvPr>
          <p:cNvSpPr/>
          <p:nvPr/>
        </p:nvSpPr>
        <p:spPr>
          <a:xfrm>
            <a:off x="4295549" y="3651951"/>
            <a:ext cx="3757877" cy="290440"/>
          </a:xfrm>
          <a:prstGeom prst="rect">
            <a:avLst/>
          </a:prstGeom>
          <a:solidFill>
            <a:srgbClr val="9389BE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Research Methods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CFE8FD-1DF1-3E45-B2AF-04A2F50DA9EC}"/>
              </a:ext>
            </a:extLst>
          </p:cNvPr>
          <p:cNvSpPr/>
          <p:nvPr/>
        </p:nvSpPr>
        <p:spPr>
          <a:xfrm>
            <a:off x="304274" y="4694811"/>
            <a:ext cx="3884803" cy="290440"/>
          </a:xfrm>
          <a:prstGeom prst="rect">
            <a:avLst/>
          </a:prstGeom>
          <a:solidFill>
            <a:srgbClr val="9389BE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Literature Review/Theoretical Framework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E3280A-EE65-EB46-AF84-D68734BC0010}"/>
              </a:ext>
            </a:extLst>
          </p:cNvPr>
          <p:cNvSpPr/>
          <p:nvPr/>
        </p:nvSpPr>
        <p:spPr>
          <a:xfrm>
            <a:off x="8207230" y="3987569"/>
            <a:ext cx="3614251" cy="290440"/>
          </a:xfrm>
          <a:prstGeom prst="rect">
            <a:avLst/>
          </a:prstGeom>
          <a:solidFill>
            <a:srgbClr val="9389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Discussion and 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519DA9-BDDC-1E47-A2F0-70B977FA407D}"/>
              </a:ext>
            </a:extLst>
          </p:cNvPr>
          <p:cNvSpPr/>
          <p:nvPr/>
        </p:nvSpPr>
        <p:spPr>
          <a:xfrm>
            <a:off x="8240786" y="5633048"/>
            <a:ext cx="3614252" cy="290440"/>
          </a:xfrm>
          <a:prstGeom prst="rect">
            <a:avLst/>
          </a:prstGeom>
          <a:solidFill>
            <a:srgbClr val="9389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Future Directions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B60FFE-1FD9-7149-AFDA-B7EB5CD1F8A8}"/>
              </a:ext>
            </a:extLst>
          </p:cNvPr>
          <p:cNvSpPr/>
          <p:nvPr/>
        </p:nvSpPr>
        <p:spPr>
          <a:xfrm>
            <a:off x="4315656" y="1129765"/>
            <a:ext cx="3757877" cy="290440"/>
          </a:xfrm>
          <a:prstGeom prst="rect">
            <a:avLst/>
          </a:prstGeom>
          <a:solidFill>
            <a:srgbClr val="9389BE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Program/Course Design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DF93D-EA7D-1745-B7CD-95278DCE5069}"/>
              </a:ext>
            </a:extLst>
          </p:cNvPr>
          <p:cNvSpPr/>
          <p:nvPr/>
        </p:nvSpPr>
        <p:spPr>
          <a:xfrm>
            <a:off x="4364460" y="4002874"/>
            <a:ext cx="3684163" cy="272766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9850"/>
            <a:endParaRPr lang="en-US" sz="1050" b="1" dirty="0"/>
          </a:p>
          <a:p>
            <a:pPr marL="69850"/>
            <a:endParaRPr lang="en-US" sz="1050" b="1" dirty="0"/>
          </a:p>
          <a:p>
            <a:pPr marL="231775" indent="-225425"/>
            <a:r>
              <a:rPr lang="en-US" sz="1000" b="1" dirty="0"/>
              <a:t>Research design</a:t>
            </a:r>
            <a:r>
              <a:rPr lang="en-US" sz="1000" dirty="0"/>
              <a:t>: Mixed methods design</a:t>
            </a:r>
            <a:endParaRPr lang="en-US" sz="1000" b="1" dirty="0"/>
          </a:p>
          <a:p>
            <a:pPr marL="231775" indent="-225425"/>
            <a:r>
              <a:rPr lang="en-US" sz="1000" b="1" dirty="0"/>
              <a:t>Participants: </a:t>
            </a:r>
            <a:r>
              <a:rPr lang="en-US" sz="1000" dirty="0"/>
              <a:t>Demographic (gender, etc.)</a:t>
            </a:r>
            <a:endParaRPr lang="en-US" sz="1000" b="1" dirty="0"/>
          </a:p>
          <a:p>
            <a:pPr marL="231775" indent="-225425"/>
            <a:endParaRPr lang="en-US" sz="1000" b="1" dirty="0"/>
          </a:p>
          <a:p>
            <a:pPr marL="231775" indent="-225425"/>
            <a:r>
              <a:rPr lang="en-US" sz="1000" b="1" dirty="0"/>
              <a:t>Data collection</a:t>
            </a:r>
          </a:p>
          <a:p>
            <a:pPr marL="231775" lvl="1" indent="-168275">
              <a:buFont typeface="Arial" panose="020B0604020202020204" pitchFamily="34" charset="0"/>
              <a:buChar char="•"/>
            </a:pPr>
            <a:r>
              <a:rPr lang="en-US" sz="1000" u="sng" dirty="0"/>
              <a:t>Survey</a:t>
            </a:r>
          </a:p>
          <a:p>
            <a:pPr marL="231775" lvl="3" indent="112713">
              <a:buFont typeface="Arial" panose="020B0604020202020204" pitchFamily="34" charset="0"/>
              <a:buChar char="•"/>
            </a:pPr>
            <a:r>
              <a:rPr lang="en-US" sz="1000" dirty="0"/>
              <a:t>10 questions:  4-point Likert scale; open-ended</a:t>
            </a:r>
          </a:p>
          <a:p>
            <a:pPr marL="231775" lvl="3" indent="112713">
              <a:buFont typeface="Arial" panose="020B0604020202020204" pitchFamily="34" charset="0"/>
              <a:buChar char="•"/>
            </a:pPr>
            <a:r>
              <a:rPr lang="en-US" sz="1000" dirty="0"/>
              <a:t>Administered in 2018/02; Qualtrics</a:t>
            </a:r>
          </a:p>
          <a:p>
            <a:pPr marL="231775" lvl="3" indent="112713">
              <a:buFont typeface="Arial" panose="020B0604020202020204" pitchFamily="34" charset="0"/>
              <a:buChar char="•"/>
            </a:pPr>
            <a:r>
              <a:rPr lang="en-US" sz="1000" dirty="0"/>
              <a:t>130 respondents (92% response rate): 70 female; 60 male</a:t>
            </a:r>
          </a:p>
          <a:p>
            <a:pPr marL="231775" lvl="1" indent="-168275">
              <a:buFont typeface="Arial" panose="020B0604020202020204" pitchFamily="34" charset="0"/>
              <a:buChar char="•"/>
            </a:pPr>
            <a:r>
              <a:rPr lang="en-US" sz="1000" u="sng" dirty="0"/>
              <a:t>Semi-structured focus group</a:t>
            </a:r>
          </a:p>
          <a:p>
            <a:pPr marL="344488" lvl="3" indent="-112713">
              <a:buFont typeface="Arial" panose="020B0604020202020204" pitchFamily="34" charset="0"/>
              <a:buChar char="•"/>
            </a:pPr>
            <a:r>
              <a:rPr lang="en-US" sz="1000" dirty="0"/>
              <a:t>6 questions focused on perceived effectiveness /challenges</a:t>
            </a:r>
          </a:p>
          <a:p>
            <a:pPr marL="344488" lvl="3" indent="-112713">
              <a:buFont typeface="Arial" panose="020B0604020202020204" pitchFamily="34" charset="0"/>
              <a:buChar char="•"/>
            </a:pPr>
            <a:r>
              <a:rPr lang="en-US" sz="1000" dirty="0"/>
              <a:t>5 students (2 female; 3 male)</a:t>
            </a:r>
            <a:endParaRPr lang="en-US" sz="1000" b="1" dirty="0"/>
          </a:p>
          <a:p>
            <a:pPr marL="231775" indent="-225425"/>
            <a:endParaRPr lang="en-US" sz="1000" b="1" dirty="0"/>
          </a:p>
          <a:p>
            <a:pPr marL="231775" indent="-225425"/>
            <a:r>
              <a:rPr lang="en-US" sz="1000" b="1" dirty="0"/>
              <a:t>Data analysis</a:t>
            </a:r>
          </a:p>
          <a:p>
            <a:pPr marL="231775" lvl="1" indent="-168275">
              <a:buFont typeface="Arial" panose="020B0604020202020204" pitchFamily="34" charset="0"/>
              <a:buChar char="•"/>
            </a:pPr>
            <a:r>
              <a:rPr lang="en-US" sz="1000" dirty="0"/>
              <a:t>Quantitative: T-test, regression, chi-square</a:t>
            </a:r>
          </a:p>
          <a:p>
            <a:pPr marL="231775" lvl="1" indent="-168275">
              <a:buFont typeface="Arial" panose="020B0604020202020204" pitchFamily="34" charset="0"/>
              <a:buChar char="•"/>
            </a:pPr>
            <a:r>
              <a:rPr lang="en-US" sz="1000" dirty="0"/>
              <a:t>Qualitative: Open coding to identify themes</a:t>
            </a:r>
          </a:p>
          <a:p>
            <a:pPr marL="231775" lvl="1" indent="-168275">
              <a:buFont typeface="Arial" panose="020B0604020202020204" pitchFamily="34" charset="0"/>
              <a:buChar char="•"/>
            </a:pPr>
            <a:r>
              <a:rPr lang="en-US" sz="1000" dirty="0"/>
              <a:t>Compare and contrast </a:t>
            </a:r>
            <a:r>
              <a:rPr lang="en-US" sz="1000" dirty="0" err="1"/>
              <a:t>quan</a:t>
            </a:r>
            <a:r>
              <a:rPr lang="en-US" sz="1000" dirty="0"/>
              <a:t> &amp; </a:t>
            </a:r>
            <a:r>
              <a:rPr lang="en-US" sz="1000" dirty="0" err="1"/>
              <a:t>qual</a:t>
            </a:r>
            <a:r>
              <a:rPr lang="en-US" sz="1000" dirty="0"/>
              <a:t> data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3CBBEC-2978-9642-9534-334EFF232187}"/>
              </a:ext>
            </a:extLst>
          </p:cNvPr>
          <p:cNvSpPr/>
          <p:nvPr/>
        </p:nvSpPr>
        <p:spPr>
          <a:xfrm>
            <a:off x="5229542" y="1830810"/>
            <a:ext cx="2823884" cy="6691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19063" indent="-112713">
              <a:buFont typeface="Arial" panose="020B0604020202020204" pitchFamily="34" charset="0"/>
              <a:buChar char="•"/>
            </a:pPr>
            <a:r>
              <a:rPr lang="en-US" sz="1000" dirty="0"/>
              <a:t>Example: Self-paced online learning</a:t>
            </a:r>
            <a:endParaRPr lang="en-US" sz="1000" dirty="0">
              <a:sym typeface="Wingdings" pitchFamily="2" charset="2"/>
            </a:endParaRPr>
          </a:p>
          <a:p>
            <a:pPr marL="344488" lvl="2" indent="-112713">
              <a:buFont typeface="Arial" panose="020B0604020202020204" pitchFamily="34" charset="0"/>
              <a:buChar char="•"/>
            </a:pPr>
            <a:r>
              <a:rPr lang="en-US" sz="1000" dirty="0"/>
              <a:t>Animated videos; games; slides</a:t>
            </a:r>
          </a:p>
          <a:p>
            <a:pPr marL="119063" indent="-112713">
              <a:buFont typeface="Arial" panose="020B0604020202020204" pitchFamily="34" charset="0"/>
              <a:buChar char="•"/>
            </a:pPr>
            <a:r>
              <a:rPr lang="en-US" sz="1000" dirty="0"/>
              <a:t>Example: Online quiz on Canvas</a:t>
            </a:r>
          </a:p>
          <a:p>
            <a:pPr marL="344488" lvl="2" indent="-112713">
              <a:buFont typeface="Arial" panose="020B0604020202020204" pitchFamily="34" charset="0"/>
              <a:buChar char="•"/>
            </a:pPr>
            <a:r>
              <a:rPr lang="en-US" sz="1000" dirty="0"/>
              <a:t>10 questions; MCQ, short answers</a:t>
            </a:r>
            <a:endParaRPr lang="en-US" sz="10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3EF543-F4E6-8846-9718-607431F7C01D}"/>
              </a:ext>
            </a:extLst>
          </p:cNvPr>
          <p:cNvSpPr/>
          <p:nvPr/>
        </p:nvSpPr>
        <p:spPr>
          <a:xfrm>
            <a:off x="8207230" y="1469532"/>
            <a:ext cx="3614251" cy="244000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Findings for research question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Key findings from </a:t>
            </a:r>
            <a:r>
              <a:rPr lang="en-US" sz="1050" dirty="0" err="1"/>
              <a:t>quan</a:t>
            </a:r>
            <a:r>
              <a:rPr lang="en-US" sz="1050" dirty="0"/>
              <a:t>/</a:t>
            </a:r>
            <a:r>
              <a:rPr lang="en-US" sz="1050" dirty="0" err="1"/>
              <a:t>qual</a:t>
            </a:r>
            <a:r>
              <a:rPr lang="en-US" sz="1050" dirty="0"/>
              <a:t> data.</a:t>
            </a:r>
          </a:p>
          <a:p>
            <a:endParaRPr lang="en-US" sz="1050" b="1" dirty="0"/>
          </a:p>
          <a:p>
            <a:r>
              <a:rPr lang="en-US" sz="1050" b="1" dirty="0"/>
              <a:t>Findings for research question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Key findings from </a:t>
            </a:r>
            <a:r>
              <a:rPr lang="en-US" sz="1050" dirty="0" err="1"/>
              <a:t>quan</a:t>
            </a:r>
            <a:r>
              <a:rPr lang="en-US" sz="1050" dirty="0"/>
              <a:t>/</a:t>
            </a:r>
            <a:r>
              <a:rPr lang="en-US" sz="1050" dirty="0" err="1"/>
              <a:t>qual</a:t>
            </a:r>
            <a:r>
              <a:rPr lang="en-US" sz="1050" dirty="0"/>
              <a:t> data.</a:t>
            </a:r>
          </a:p>
          <a:p>
            <a:endParaRPr lang="en-US" sz="1050" b="1" dirty="0"/>
          </a:p>
          <a:p>
            <a:r>
              <a:rPr lang="en-US" sz="1050" b="1" dirty="0"/>
              <a:t>Findings for research question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Key findings from </a:t>
            </a:r>
            <a:r>
              <a:rPr lang="en-US" sz="1050" dirty="0" err="1"/>
              <a:t>quan</a:t>
            </a:r>
            <a:r>
              <a:rPr lang="en-US" sz="1050" dirty="0"/>
              <a:t>/</a:t>
            </a:r>
            <a:r>
              <a:rPr lang="en-US" sz="1050" dirty="0" err="1"/>
              <a:t>qual</a:t>
            </a:r>
            <a:r>
              <a:rPr lang="en-US" sz="1050" dirty="0"/>
              <a:t> data.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 Tip: Report mean, </a:t>
            </a:r>
            <a:r>
              <a:rPr lang="en-US" sz="1050" dirty="0" err="1"/>
              <a:t>sd</a:t>
            </a:r>
            <a:r>
              <a:rPr lang="en-US" sz="1050" dirty="0"/>
              <a:t>, p value, etc. in standard format.</a:t>
            </a:r>
            <a:endParaRPr lang="en-US" sz="1050" b="1" dirty="0"/>
          </a:p>
          <a:p>
            <a:endParaRPr lang="en-US" sz="1050" b="1" dirty="0"/>
          </a:p>
          <a:p>
            <a:endParaRPr lang="en-US" sz="1050" b="1" dirty="0"/>
          </a:p>
          <a:p>
            <a:endParaRPr lang="en-US" sz="105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AF1168-6ECA-9041-8D8F-C1F3C626F052}"/>
              </a:ext>
            </a:extLst>
          </p:cNvPr>
          <p:cNvSpPr/>
          <p:nvPr/>
        </p:nvSpPr>
        <p:spPr>
          <a:xfrm>
            <a:off x="329110" y="5058443"/>
            <a:ext cx="3817320" cy="162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Theoretical framework guiding your study</a:t>
            </a:r>
          </a:p>
          <a:p>
            <a:pPr marL="288925" lvl="1" indent="-112713">
              <a:buFont typeface="Arial" panose="020B0604020202020204" pitchFamily="34" charset="0"/>
              <a:buChar char="•"/>
            </a:pPr>
            <a:r>
              <a:rPr lang="en-US" sz="1050" dirty="0"/>
              <a:t>Example: Backward design</a:t>
            </a:r>
          </a:p>
          <a:p>
            <a:pPr marL="288925" lvl="1" indent="-112713">
              <a:buFont typeface="Arial" panose="020B0604020202020204" pitchFamily="34" charset="0"/>
              <a:buChar char="•"/>
            </a:pPr>
            <a:r>
              <a:rPr lang="en-US" sz="1050" dirty="0"/>
              <a:t>Example: Multimedia learning theory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00" dirty="0"/>
              <a:t>Key findings reported by other researchers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00" dirty="0"/>
              <a:t>Identified gaps in literature</a:t>
            </a:r>
          </a:p>
          <a:p>
            <a:endParaRPr lang="en-US" sz="1050" dirty="0"/>
          </a:p>
          <a:p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628366-45E6-7747-90AF-073E63DF6B64}"/>
              </a:ext>
            </a:extLst>
          </p:cNvPr>
          <p:cNvSpPr/>
          <p:nvPr/>
        </p:nvSpPr>
        <p:spPr>
          <a:xfrm>
            <a:off x="304274" y="3065479"/>
            <a:ext cx="3868024" cy="155614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000" dirty="0"/>
              <a:t>To investigate how well the new approach was accepted by students and impact on learning. </a:t>
            </a:r>
          </a:p>
          <a:p>
            <a:endParaRPr lang="en-US" sz="1000" dirty="0"/>
          </a:p>
          <a:p>
            <a:r>
              <a:rPr lang="en-US" sz="1000" b="1" dirty="0"/>
              <a:t>Research question 1 </a:t>
            </a:r>
            <a:r>
              <a:rPr lang="en-US" sz="1000" dirty="0"/>
              <a:t>(e.g., Student acceptance)</a:t>
            </a:r>
          </a:p>
          <a:p>
            <a:endParaRPr lang="en-US" sz="1000" dirty="0"/>
          </a:p>
          <a:p>
            <a:r>
              <a:rPr lang="en-US" sz="1000" b="1" dirty="0"/>
              <a:t>Research question 2 </a:t>
            </a:r>
            <a:r>
              <a:rPr lang="en-US" sz="1000" dirty="0"/>
              <a:t>(e.g., Student engagement)</a:t>
            </a:r>
          </a:p>
          <a:p>
            <a:endParaRPr lang="en-US" sz="1000" dirty="0"/>
          </a:p>
          <a:p>
            <a:r>
              <a:rPr lang="en-US" sz="1000" b="1" dirty="0"/>
              <a:t>Research question 3 </a:t>
            </a:r>
            <a:r>
              <a:rPr lang="en-US" sz="1000" dirty="0"/>
              <a:t>(e.g., Student content learning)</a:t>
            </a:r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BC7CD3-C0FB-9040-BF61-3B593D57348F}"/>
              </a:ext>
            </a:extLst>
          </p:cNvPr>
          <p:cNvSpPr/>
          <p:nvPr/>
        </p:nvSpPr>
        <p:spPr>
          <a:xfrm>
            <a:off x="8240786" y="4341883"/>
            <a:ext cx="3588385" cy="121313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050" dirty="0"/>
              <a:t>Implication of your findings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050" dirty="0"/>
              <a:t>Implication of your findings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050" dirty="0"/>
              <a:t>Limitations of study (e.g., convenient sample, no control group, small sample size)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US" sz="1050" dirty="0"/>
          </a:p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EEF552-49F7-4843-B456-986182B48B0A}"/>
              </a:ext>
            </a:extLst>
          </p:cNvPr>
          <p:cNvSpPr/>
          <p:nvPr/>
        </p:nvSpPr>
        <p:spPr>
          <a:xfrm>
            <a:off x="8266653" y="6001520"/>
            <a:ext cx="3588385" cy="7290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Future direction 1 (e.g., use a control group)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Future direction 2 (e.g., use a larger sample size)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F59FB2-F616-3F44-95A2-A70014A44C99}"/>
              </a:ext>
            </a:extLst>
          </p:cNvPr>
          <p:cNvSpPr/>
          <p:nvPr/>
        </p:nvSpPr>
        <p:spPr>
          <a:xfrm>
            <a:off x="4342781" y="1989821"/>
            <a:ext cx="805028" cy="2636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Pre-class</a:t>
            </a:r>
            <a:endParaRPr lang="en-US" sz="12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F25F17-DDBD-E441-AB06-3C95EA4B9AA1}"/>
              </a:ext>
            </a:extLst>
          </p:cNvPr>
          <p:cNvSpPr/>
          <p:nvPr/>
        </p:nvSpPr>
        <p:spPr>
          <a:xfrm>
            <a:off x="4358799" y="2689272"/>
            <a:ext cx="805028" cy="2215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In-class</a:t>
            </a:r>
            <a:endParaRPr lang="en-US" sz="12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7A22B7-CFBA-8D4A-9F19-E8FE857AE7EF}"/>
              </a:ext>
            </a:extLst>
          </p:cNvPr>
          <p:cNvSpPr txBox="1"/>
          <p:nvPr/>
        </p:nvSpPr>
        <p:spPr>
          <a:xfrm>
            <a:off x="5229544" y="2592177"/>
            <a:ext cx="282388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00" dirty="0"/>
              <a:t>Example: Group project and presentation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00" dirty="0"/>
              <a:t>Example: Case-based discussion</a:t>
            </a:r>
            <a:endParaRPr lang="en-US" sz="105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E3838F-99A1-5943-83C9-E4495C283648}"/>
              </a:ext>
            </a:extLst>
          </p:cNvPr>
          <p:cNvSpPr txBox="1"/>
          <p:nvPr/>
        </p:nvSpPr>
        <p:spPr>
          <a:xfrm>
            <a:off x="5229543" y="3159599"/>
            <a:ext cx="2823883" cy="4154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050" dirty="0"/>
              <a:t>Examples: Quiz, presentation, concept map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8A1BD0B-B0E2-714E-8576-033C11F8E927}"/>
              </a:ext>
            </a:extLst>
          </p:cNvPr>
          <p:cNvSpPr/>
          <p:nvPr/>
        </p:nvSpPr>
        <p:spPr>
          <a:xfrm>
            <a:off x="4347255" y="3256593"/>
            <a:ext cx="828115" cy="2215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Assessment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69841C-F0FF-4F49-9D82-4D220196F5D0}"/>
              </a:ext>
            </a:extLst>
          </p:cNvPr>
          <p:cNvSpPr txBox="1"/>
          <p:nvPr/>
        </p:nvSpPr>
        <p:spPr>
          <a:xfrm>
            <a:off x="4330031" y="1476655"/>
            <a:ext cx="3729129" cy="27699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Course and module title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A6F304B-816D-6B47-A6C7-04D50376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1190" y="223629"/>
            <a:ext cx="1888165" cy="78788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CBB84C6-8CB6-AF4C-A308-9294F9DC5D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794" y="247675"/>
            <a:ext cx="1227825" cy="77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9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373</Words>
  <Application>Microsoft Macintosh PowerPoint</Application>
  <PresentationFormat>Widescreen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Educational Research Project Title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Sinky Zheng</dc:creator>
  <cp:lastModifiedBy>Sinky Zheng</cp:lastModifiedBy>
  <cp:revision>20</cp:revision>
  <dcterms:created xsi:type="dcterms:W3CDTF">2019-06-04T18:13:37Z</dcterms:created>
  <dcterms:modified xsi:type="dcterms:W3CDTF">2019-06-04T20:19:22Z</dcterms:modified>
</cp:coreProperties>
</file>